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7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CD146C-7E6A-4E0C-8E41-28117427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DF393B06-1093-4CE0-B433-9584646EB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6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9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3D45C-549C-451A-A0BD-8149029A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Summary</a:t>
            </a:r>
          </a:p>
        </p:txBody>
      </p:sp>
      <p:pic>
        <p:nvPicPr>
          <p:cNvPr id="1026" name="Picture 2" descr="Image result for self-driving cars level 3">
            <a:extLst>
              <a:ext uri="{FF2B5EF4-FFF2-40B4-BE49-F238E27FC236}">
                <a16:creationId xmlns:a16="http://schemas.microsoft.com/office/drawing/2014/main" id="{CE011AAB-4D63-4256-85B9-70716F8910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8"/>
          <a:stretch/>
        </p:blipFill>
        <p:spPr bwMode="auto">
          <a:xfrm>
            <a:off x="1563743" y="1509570"/>
            <a:ext cx="7281346" cy="43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2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3B3E7-B3F2-4447-AC97-CBF27197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  <a:r>
              <a:rPr lang="nl-BE" dirty="0"/>
              <a:t> </a:t>
            </a:r>
            <a:r>
              <a:rPr lang="en-GB" dirty="0"/>
              <a:t>now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9C97B8-EB6A-4303-95B7-E6D6224AA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+ Much safer</a:t>
            </a:r>
          </a:p>
          <a:p>
            <a:r>
              <a:rPr lang="en-GB" dirty="0"/>
              <a:t>+ Less traffic jams and smoother flow of traffic</a:t>
            </a:r>
          </a:p>
          <a:p>
            <a:r>
              <a:rPr lang="en-GB" dirty="0"/>
              <a:t>+ You can drink and drive!</a:t>
            </a:r>
          </a:p>
          <a:p>
            <a:endParaRPr lang="en-GB" dirty="0"/>
          </a:p>
          <a:p>
            <a:r>
              <a:rPr lang="en-GB" dirty="0"/>
              <a:t>- Car can be hacked</a:t>
            </a:r>
          </a:p>
          <a:p>
            <a:r>
              <a:rPr lang="en-GB" dirty="0"/>
              <a:t>- Car decides about your life</a:t>
            </a:r>
          </a:p>
          <a:p>
            <a:r>
              <a:rPr lang="en-GB" dirty="0"/>
              <a:t>- Car decides about the fate of other people</a:t>
            </a:r>
          </a:p>
        </p:txBody>
      </p:sp>
    </p:spTree>
    <p:extLst>
      <p:ext uri="{BB962C8B-B14F-4D97-AF65-F5344CB8AC3E}">
        <p14:creationId xmlns:p14="http://schemas.microsoft.com/office/powerpoint/2010/main" val="284103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A6115-C328-4676-8E96-A4C3FA99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Moral choices of the AI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437AB72-DB07-4B60-85EC-CECA8E2F4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12" t="12802" r="17679" b="12376"/>
          <a:stretch/>
        </p:blipFill>
        <p:spPr>
          <a:xfrm>
            <a:off x="1535721" y="1598952"/>
            <a:ext cx="6587412" cy="443661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B6842B5-5FDC-4EAC-8B28-098541FFC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04" b="14932"/>
          <a:stretch/>
        </p:blipFill>
        <p:spPr>
          <a:xfrm>
            <a:off x="897001" y="1598952"/>
            <a:ext cx="7599356" cy="443661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AB13AA2-8B5D-4CA4-A377-5C607ECA8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48" y="1754612"/>
            <a:ext cx="7333861" cy="412529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8139927-FC0D-4A77-B86B-20CAC930D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748" y="1754612"/>
            <a:ext cx="7334124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3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Afbeelding 3">
            <a:extLst>
              <a:ext uri="{FF2B5EF4-FFF2-40B4-BE49-F238E27FC236}">
                <a16:creationId xmlns:a16="http://schemas.microsoft.com/office/drawing/2014/main" id="{461C9FAC-A45D-4FC3-A155-696AEBAE6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2" r="1" b="1"/>
          <a:stretch/>
        </p:blipFill>
        <p:spPr>
          <a:xfrm>
            <a:off x="1576942" y="499188"/>
            <a:ext cx="4029717" cy="3294480"/>
          </a:xfrm>
          <a:prstGeom prst="rect">
            <a:avLst/>
          </a:prstGeom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3E2A871-B421-4DF4-B437-CAFA2E54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205" r="1211" b="-1"/>
          <a:stretch/>
        </p:blipFill>
        <p:spPr>
          <a:xfrm>
            <a:off x="5078942" y="4027822"/>
            <a:ext cx="4029717" cy="2219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390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58855F35-74E3-44CD-AFF7-08FCF0067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4" r="21540" b="206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98" name="Straight Connector 7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8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31AC6A-ACCB-482E-B67D-F563FEAB4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GB" sz="4800"/>
              <a:t>Self-driving cars</a:t>
            </a:r>
            <a:endParaRPr lang="en-GB" sz="48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4ADF6FD-9BD7-4253-B1FE-F673747D8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GB" sz="1600"/>
              <a:t>Presented by Joachim Veulemans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9814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7DD05C85-F99E-4BCA-9BC1-81D57F322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887" y1="12891" x2="8887" y2="12891"/>
                      </a14:backgroundRemoval>
                    </a14:imgEffect>
                  </a14:imgLayer>
                </a14:imgProps>
              </a:ext>
            </a:extLst>
          </a:blip>
          <a:srcRect l="16967" r="8616" b="5402"/>
          <a:stretch/>
        </p:blipFill>
        <p:spPr>
          <a:xfrm>
            <a:off x="681155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246298-20EA-403F-886F-EB66C074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Definition</a:t>
            </a:r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EA2C7B10-14B5-431E-941E-01E980BB8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34748"/>
              </p:ext>
            </p:extLst>
          </p:nvPr>
        </p:nvGraphicFramePr>
        <p:xfrm>
          <a:off x="10036626" y="2769206"/>
          <a:ext cx="1894459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459">
                  <a:extLst>
                    <a:ext uri="{9D8B030D-6E8A-4147-A177-3AD203B41FA5}">
                      <a16:colId xmlns:a16="http://schemas.microsoft.com/office/drawing/2014/main" val="4144341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1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5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4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6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58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81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9CB0D-856F-40E2-8115-18C3816F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Level 0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072AF0E-D34E-400B-B026-D4561D90B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745" y="1416520"/>
            <a:ext cx="4322505" cy="2431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D65A05D3-6433-4CDB-8370-BD8D156E5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067744"/>
              </p:ext>
            </p:extLst>
          </p:nvPr>
        </p:nvGraphicFramePr>
        <p:xfrm>
          <a:off x="10036626" y="2769206"/>
          <a:ext cx="1894459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459">
                  <a:extLst>
                    <a:ext uri="{9D8B030D-6E8A-4147-A177-3AD203B41FA5}">
                      <a16:colId xmlns:a16="http://schemas.microsoft.com/office/drawing/2014/main" val="4144341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1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5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4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6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rgbClr val="FF8700"/>
                          </a:solidFill>
                        </a:rPr>
                        <a:t>LEVEL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58905"/>
                  </a:ext>
                </a:extLst>
              </a:tr>
            </a:tbl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0DF97055-781E-4A1F-B427-DD2482C3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5" y="3847928"/>
            <a:ext cx="4322505" cy="2594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A701403-1408-4C1F-AD19-B2806BF0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250" y="1416520"/>
            <a:ext cx="4157800" cy="24314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00397B6-49C2-4775-996C-3CEBC1237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250" y="3847926"/>
            <a:ext cx="4157800" cy="2594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316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9CB0D-856F-40E2-8115-18C3816F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Level 1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2545BD7-54F5-46EB-A2B9-F74A23241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399" y="1523026"/>
            <a:ext cx="4329663" cy="2435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D65A05D3-6433-4CDB-8370-BD8D156E5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048"/>
              </p:ext>
            </p:extLst>
          </p:nvPr>
        </p:nvGraphicFramePr>
        <p:xfrm>
          <a:off x="10036626" y="2769206"/>
          <a:ext cx="1894459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459">
                  <a:extLst>
                    <a:ext uri="{9D8B030D-6E8A-4147-A177-3AD203B41FA5}">
                      <a16:colId xmlns:a16="http://schemas.microsoft.com/office/drawing/2014/main" val="4144341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1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5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4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rgbClr val="FF8700"/>
                          </a:solidFill>
                        </a:rPr>
                        <a:t>LEVEL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6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58905"/>
                  </a:ext>
                </a:extLst>
              </a:tr>
            </a:tbl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2796BA77-AA97-4C59-8139-0B63F701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062" y="3196204"/>
            <a:ext cx="4494304" cy="26928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80E1AC01-A3ED-4159-B3F5-6929F694F862}"/>
              </a:ext>
            </a:extLst>
          </p:cNvPr>
          <p:cNvSpPr txBox="1"/>
          <p:nvPr/>
        </p:nvSpPr>
        <p:spPr>
          <a:xfrm>
            <a:off x="1438569" y="4689446"/>
            <a:ext cx="2810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i="1" dirty="0">
                <a:latin typeface="Consolas" panose="020B0609020204030204" pitchFamily="49" charset="0"/>
              </a:rPr>
              <a:t>Lane assist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6FC7C06-3DD9-4E25-A671-AFE1B9C4C6E7}"/>
              </a:ext>
            </a:extLst>
          </p:cNvPr>
          <p:cNvSpPr txBox="1"/>
          <p:nvPr/>
        </p:nvSpPr>
        <p:spPr>
          <a:xfrm>
            <a:off x="5415818" y="1870804"/>
            <a:ext cx="5971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i="1">
                <a:latin typeface="Consolas" panose="020B0609020204030204" pitchFamily="49" charset="0"/>
              </a:defRPr>
            </a:lvl1pPr>
          </a:lstStyle>
          <a:p>
            <a:r>
              <a:rPr lang="nl-BE" sz="2400" dirty="0"/>
              <a:t>Radar control assistance</a:t>
            </a:r>
          </a:p>
        </p:txBody>
      </p:sp>
    </p:spTree>
    <p:extLst>
      <p:ext uri="{BB962C8B-B14F-4D97-AF65-F5344CB8AC3E}">
        <p14:creationId xmlns:p14="http://schemas.microsoft.com/office/powerpoint/2010/main" val="15607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9CB0D-856F-40E2-8115-18C3816F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Level 2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9E4396EE-6E40-48E7-B30D-9817152E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978" y="1404148"/>
            <a:ext cx="4288544" cy="2387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D65A05D3-6433-4CDB-8370-BD8D156E5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857609"/>
              </p:ext>
            </p:extLst>
          </p:nvPr>
        </p:nvGraphicFramePr>
        <p:xfrm>
          <a:off x="10036626" y="2769206"/>
          <a:ext cx="1894459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459">
                  <a:extLst>
                    <a:ext uri="{9D8B030D-6E8A-4147-A177-3AD203B41FA5}">
                      <a16:colId xmlns:a16="http://schemas.microsoft.com/office/drawing/2014/main" val="4144341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1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5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4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rgbClr val="FF8700"/>
                          </a:solidFill>
                        </a:rPr>
                        <a:t>LEVEL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6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58905"/>
                  </a:ext>
                </a:extLst>
              </a:tr>
            </a:tbl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BB11FA4F-AF0A-4A87-9545-FAFA09489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107" y="3791824"/>
            <a:ext cx="5276675" cy="2778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55E3C7B-A28A-4607-B28D-0CF7F4EE600B}"/>
              </a:ext>
            </a:extLst>
          </p:cNvPr>
          <p:cNvSpPr txBox="1"/>
          <p:nvPr/>
        </p:nvSpPr>
        <p:spPr>
          <a:xfrm>
            <a:off x="5177717" y="2187419"/>
            <a:ext cx="4763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i="1" dirty="0">
                <a:latin typeface="Consolas" panose="020B0609020204030204" pitchFamily="49" charset="0"/>
              </a:rPr>
              <a:t>Small easy </a:t>
            </a:r>
            <a:r>
              <a:rPr lang="en-GB" sz="3200" i="1" dirty="0">
                <a:latin typeface="Consolas" panose="020B0609020204030204" pitchFamily="49" charset="0"/>
              </a:rPr>
              <a:t>manoeuvres</a:t>
            </a:r>
          </a:p>
        </p:txBody>
      </p:sp>
    </p:spTree>
    <p:extLst>
      <p:ext uri="{BB962C8B-B14F-4D97-AF65-F5344CB8AC3E}">
        <p14:creationId xmlns:p14="http://schemas.microsoft.com/office/powerpoint/2010/main" val="2760742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9CB0D-856F-40E2-8115-18C3816F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Level 3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FBB15C2-BA2E-4C20-97B3-2BE6EF3B6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526" y="1878303"/>
            <a:ext cx="4483980" cy="2520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D65A05D3-6433-4CDB-8370-BD8D156E5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772494"/>
              </p:ext>
            </p:extLst>
          </p:nvPr>
        </p:nvGraphicFramePr>
        <p:xfrm>
          <a:off x="10036626" y="2769206"/>
          <a:ext cx="1894459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459">
                  <a:extLst>
                    <a:ext uri="{9D8B030D-6E8A-4147-A177-3AD203B41FA5}">
                      <a16:colId xmlns:a16="http://schemas.microsoft.com/office/drawing/2014/main" val="4144341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1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5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rgbClr val="FF8700"/>
                          </a:solidFill>
                        </a:rPr>
                        <a:t>LEVEL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4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6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58905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7209256D-5A90-4409-88EC-DAF782337A59}"/>
              </a:ext>
            </a:extLst>
          </p:cNvPr>
          <p:cNvSpPr txBox="1"/>
          <p:nvPr/>
        </p:nvSpPr>
        <p:spPr>
          <a:xfrm>
            <a:off x="500523" y="4890480"/>
            <a:ext cx="4797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i="1" dirty="0">
                <a:latin typeface="Consolas" panose="020B0609020204030204" pitchFamily="49" charset="0"/>
              </a:rPr>
              <a:t>Human must </a:t>
            </a:r>
            <a:r>
              <a:rPr lang="en-GB" sz="3200" i="1" dirty="0">
                <a:latin typeface="Consolas" panose="020B0609020204030204" pitchFamily="49" charset="0"/>
              </a:rPr>
              <a:t>interact</a:t>
            </a:r>
            <a:r>
              <a:rPr lang="nl-BE" sz="3200" i="1" dirty="0">
                <a:latin typeface="Consolas" panose="020B0609020204030204" pitchFamily="49" charset="0"/>
              </a:rPr>
              <a:t> </a:t>
            </a:r>
            <a:r>
              <a:rPr lang="en-GB" sz="3200" i="1" dirty="0">
                <a:latin typeface="Consolas" panose="020B0609020204030204" pitchFamily="49" charset="0"/>
              </a:rPr>
              <a:t>when</a:t>
            </a:r>
            <a:r>
              <a:rPr lang="nl-BE" sz="3200" i="1" dirty="0">
                <a:latin typeface="Consolas" panose="020B0609020204030204" pitchFamily="49" charset="0"/>
              </a:rPr>
              <a:t> </a:t>
            </a:r>
            <a:r>
              <a:rPr lang="en-GB" sz="3200" i="1" dirty="0">
                <a:latin typeface="Consolas" panose="020B0609020204030204" pitchFamily="49" charset="0"/>
              </a:rPr>
              <a:t>needed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C4F85CA-7D35-42DD-914F-42B54C6AAAD3}"/>
              </a:ext>
            </a:extLst>
          </p:cNvPr>
          <p:cNvSpPr txBox="1"/>
          <p:nvPr/>
        </p:nvSpPr>
        <p:spPr>
          <a:xfrm>
            <a:off x="5700291" y="2051466"/>
            <a:ext cx="3573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i="1" dirty="0">
                <a:latin typeface="Consolas" panose="020B0609020204030204" pitchFamily="49" charset="0"/>
              </a:rPr>
              <a:t>Human must </a:t>
            </a:r>
            <a:r>
              <a:rPr lang="en-GB" sz="3200" i="1" dirty="0">
                <a:latin typeface="Consolas" panose="020B0609020204030204" pitchFamily="49" charset="0"/>
              </a:rPr>
              <a:t>pay</a:t>
            </a:r>
            <a:r>
              <a:rPr lang="nl-BE" sz="3200" i="1" dirty="0">
                <a:latin typeface="Consolas" panose="020B0609020204030204" pitchFamily="49" charset="0"/>
              </a:rPr>
              <a:t> attention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E46AABD-B1F9-401B-9C03-88E4539C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06" y="3620392"/>
            <a:ext cx="4480832" cy="25204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2579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9CB0D-856F-40E2-8115-18C3816F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Level 4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6EB4151-C8EF-438B-9E98-1853958A1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22357"/>
            <a:ext cx="4146630" cy="3109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D65A05D3-6433-4CDB-8370-BD8D156E5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57953"/>
              </p:ext>
            </p:extLst>
          </p:nvPr>
        </p:nvGraphicFramePr>
        <p:xfrm>
          <a:off x="10036626" y="2769206"/>
          <a:ext cx="1894459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459">
                  <a:extLst>
                    <a:ext uri="{9D8B030D-6E8A-4147-A177-3AD203B41FA5}">
                      <a16:colId xmlns:a16="http://schemas.microsoft.com/office/drawing/2014/main" val="4144341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1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rgbClr val="FF8700"/>
                          </a:solidFill>
                        </a:rPr>
                        <a:t>LEVEL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5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4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6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58905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3365C574-F6CE-462A-B85C-A680E5E367FD}"/>
              </a:ext>
            </a:extLst>
          </p:cNvPr>
          <p:cNvSpPr txBox="1"/>
          <p:nvPr/>
        </p:nvSpPr>
        <p:spPr>
          <a:xfrm>
            <a:off x="1002756" y="4835478"/>
            <a:ext cx="3706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i="1" dirty="0">
                <a:latin typeface="Consolas" panose="020B0609020204030204" pitchFamily="49" charset="0"/>
              </a:rPr>
              <a:t>Human </a:t>
            </a:r>
            <a:r>
              <a:rPr lang="en-GB" sz="2400" i="1" dirty="0">
                <a:latin typeface="Consolas" panose="020B0609020204030204" pitchFamily="49" charset="0"/>
              </a:rPr>
              <a:t>interaction</a:t>
            </a:r>
            <a:r>
              <a:rPr lang="nl-BE" sz="2400" i="1" dirty="0">
                <a:latin typeface="Consolas" panose="020B0609020204030204" pitchFamily="49" charset="0"/>
              </a:rPr>
              <a:t> </a:t>
            </a:r>
            <a:r>
              <a:rPr lang="en-GB" sz="2400" i="1" dirty="0">
                <a:latin typeface="Consolas" panose="020B0609020204030204" pitchFamily="49" charset="0"/>
              </a:rPr>
              <a:t>only</a:t>
            </a:r>
            <a:r>
              <a:rPr lang="nl-BE" sz="2400" i="1" dirty="0">
                <a:latin typeface="Consolas" panose="020B0609020204030204" pitchFamily="49" charset="0"/>
              </a:rPr>
              <a:t> in </a:t>
            </a:r>
            <a:r>
              <a:rPr lang="en-GB" sz="2400" i="1" dirty="0">
                <a:latin typeface="Consolas" panose="020B0609020204030204" pitchFamily="49" charset="0"/>
              </a:rPr>
              <a:t>serious</a:t>
            </a:r>
            <a:r>
              <a:rPr lang="nl-BE" sz="2400" i="1" dirty="0">
                <a:latin typeface="Consolas" panose="020B0609020204030204" pitchFamily="49" charset="0"/>
              </a:rPr>
              <a:t> complex </a:t>
            </a:r>
            <a:r>
              <a:rPr lang="en-GB" sz="2400" i="1" dirty="0">
                <a:latin typeface="Consolas" panose="020B0609020204030204" pitchFamily="49" charset="0"/>
              </a:rPr>
              <a:t>situations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A2E7B34-EE89-4845-A502-29A0598D1BA1}"/>
              </a:ext>
            </a:extLst>
          </p:cNvPr>
          <p:cNvSpPr txBox="1"/>
          <p:nvPr/>
        </p:nvSpPr>
        <p:spPr>
          <a:xfrm>
            <a:off x="5332900" y="1764601"/>
            <a:ext cx="3573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i="1" dirty="0">
                <a:latin typeface="Consolas" panose="020B0609020204030204" pitchFamily="49" charset="0"/>
              </a:rPr>
              <a:t>Human must NOT </a:t>
            </a:r>
            <a:r>
              <a:rPr lang="en-US" sz="3200" i="1" dirty="0">
                <a:latin typeface="Consolas" panose="020B0609020204030204" pitchFamily="49" charset="0"/>
              </a:rPr>
              <a:t>pay</a:t>
            </a:r>
            <a:r>
              <a:rPr lang="nl-BE" sz="3200" i="1" dirty="0">
                <a:latin typeface="Consolas" panose="020B0609020204030204" pitchFamily="49" charset="0"/>
              </a:rPr>
              <a:t> attention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7B0E431-A84E-4DE0-8E1A-6761C49C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964" y="3443680"/>
            <a:ext cx="4983061" cy="24915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0021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9CB0D-856F-40E2-8115-18C3816F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Level 5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ECF098B-BAC0-41DA-9C35-97017C526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264" y="1422356"/>
            <a:ext cx="5822155" cy="3881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D65A05D3-6433-4CDB-8370-BD8D156E5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30018"/>
              </p:ext>
            </p:extLst>
          </p:nvPr>
        </p:nvGraphicFramePr>
        <p:xfrm>
          <a:off x="10036626" y="2769206"/>
          <a:ext cx="1894459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459">
                  <a:extLst>
                    <a:ext uri="{9D8B030D-6E8A-4147-A177-3AD203B41FA5}">
                      <a16:colId xmlns:a16="http://schemas.microsoft.com/office/drawing/2014/main" val="4144341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rgbClr val="FF8700"/>
                          </a:solidFill>
                        </a:rPr>
                        <a:t>LEVEL 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13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56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4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5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6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3600" dirty="0">
                          <a:solidFill>
                            <a:schemeClr val="bg1"/>
                          </a:solidFill>
                        </a:rPr>
                        <a:t>LEVEL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58905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17A305F0-59C9-4DEE-8972-D7E00A10E219}"/>
              </a:ext>
            </a:extLst>
          </p:cNvPr>
          <p:cNvSpPr txBox="1"/>
          <p:nvPr/>
        </p:nvSpPr>
        <p:spPr>
          <a:xfrm>
            <a:off x="1889249" y="5531774"/>
            <a:ext cx="7272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i="1" dirty="0">
                <a:latin typeface="Consolas" panose="020B0609020204030204" pitchFamily="49" charset="0"/>
              </a:rPr>
              <a:t>Human </a:t>
            </a:r>
            <a:r>
              <a:rPr lang="en-GB" sz="3200" i="1" dirty="0">
                <a:latin typeface="Consolas" panose="020B0609020204030204" pitchFamily="49" charset="0"/>
              </a:rPr>
              <a:t>interaction</a:t>
            </a:r>
            <a:r>
              <a:rPr lang="nl-BE" sz="3200" i="1" dirty="0">
                <a:latin typeface="Consolas" panose="020B0609020204030204" pitchFamily="49" charset="0"/>
              </a:rPr>
              <a:t> </a:t>
            </a:r>
            <a:r>
              <a:rPr lang="en-GB" sz="3200" i="1" dirty="0">
                <a:latin typeface="Consolas" panose="020B0609020204030204" pitchFamily="49" charset="0"/>
              </a:rPr>
              <a:t>prohibited</a:t>
            </a:r>
          </a:p>
        </p:txBody>
      </p:sp>
    </p:spTree>
    <p:extLst>
      <p:ext uri="{BB962C8B-B14F-4D97-AF65-F5344CB8AC3E}">
        <p14:creationId xmlns:p14="http://schemas.microsoft.com/office/powerpoint/2010/main" val="41050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201</TotalTime>
  <Words>183</Words>
  <Application>Microsoft Office PowerPoint</Application>
  <PresentationFormat>Breedbeeld</PresentationFormat>
  <Paragraphs>69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Arial</vt:lpstr>
      <vt:lpstr>Consolas</vt:lpstr>
      <vt:lpstr>Trebuchet MS</vt:lpstr>
      <vt:lpstr>Wingdings 3</vt:lpstr>
      <vt:lpstr>Facet</vt:lpstr>
      <vt:lpstr>PowerPoint-presentatie</vt:lpstr>
      <vt:lpstr>Self-driving cars</vt:lpstr>
      <vt:lpstr>Definition</vt:lpstr>
      <vt:lpstr>Level 0</vt:lpstr>
      <vt:lpstr>Level 1</vt:lpstr>
      <vt:lpstr>Level 2</vt:lpstr>
      <vt:lpstr>Level 3</vt:lpstr>
      <vt:lpstr>Level 4</vt:lpstr>
      <vt:lpstr>Level 5</vt:lpstr>
      <vt:lpstr>Summary</vt:lpstr>
      <vt:lpstr>What now?</vt:lpstr>
      <vt:lpstr>Moral choices of the AI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Self-driving cars</dc:title>
  <dc:creator>Joachim</dc:creator>
  <cp:lastModifiedBy>Joachim Veulemans</cp:lastModifiedBy>
  <cp:revision>13</cp:revision>
  <dcterms:created xsi:type="dcterms:W3CDTF">2018-05-15T16:02:35Z</dcterms:created>
  <dcterms:modified xsi:type="dcterms:W3CDTF">2018-05-16T07:06:37Z</dcterms:modified>
</cp:coreProperties>
</file>